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2" r:id="rId4"/>
  </p:sldMasterIdLst>
  <p:notesMasterIdLst>
    <p:notesMasterId r:id="rId18"/>
  </p:notesMasterIdLst>
  <p:handoutMasterIdLst>
    <p:handoutMasterId r:id="rId19"/>
  </p:handoutMasterIdLst>
  <p:sldIdLst>
    <p:sldId id="1719" r:id="rId5"/>
    <p:sldId id="1728" r:id="rId6"/>
    <p:sldId id="1730" r:id="rId7"/>
    <p:sldId id="1735" r:id="rId8"/>
    <p:sldId id="1729" r:id="rId9"/>
    <p:sldId id="1731" r:id="rId10"/>
    <p:sldId id="1732" r:id="rId11"/>
    <p:sldId id="1733" r:id="rId12"/>
    <p:sldId id="1734" r:id="rId13"/>
    <p:sldId id="1736" r:id="rId14"/>
    <p:sldId id="1737" r:id="rId15"/>
    <p:sldId id="1725" r:id="rId16"/>
    <p:sldId id="1727" r:id="rId17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">
          <p15:clr>
            <a:srgbClr val="A4A3A4"/>
          </p15:clr>
        </p15:guide>
        <p15:guide id="2" pos="5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6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DAK, JUSTINE L TSgt US Air Force ANG 171 FSS/171 IG" initials="HJLTUAFA1FI" lastIdx="1" clrIdx="0">
    <p:extLst>
      <p:ext uri="{19B8F6BF-5375-455C-9EA6-DF929625EA0E}">
        <p15:presenceInfo xmlns:p15="http://schemas.microsoft.com/office/powerpoint/2012/main" userId="S-1-5-21-1271409858-1095883707-2794662393-40734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700"/>
    <a:srgbClr val="48FF00"/>
    <a:srgbClr val="E8A515"/>
    <a:srgbClr val="E5FF00"/>
    <a:srgbClr val="FFDD00"/>
    <a:srgbClr val="FFEA00"/>
    <a:srgbClr val="8CFF66"/>
    <a:srgbClr val="FFFF6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102"/>
      </p:cViewPr>
      <p:guideLst>
        <p:guide orient="horz" pos="1209"/>
        <p:guide pos="53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36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157409" y="8855077"/>
            <a:ext cx="693998" cy="25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60" tIns="44781" rIns="87960" bIns="44781">
            <a:spAutoFit/>
          </a:bodyPr>
          <a:lstStyle>
            <a:lvl1pPr defTabSz="874713"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74713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i="0">
                <a:solidFill>
                  <a:schemeClr val="tx1"/>
                </a:solidFill>
                <a:latin typeface="Abadi MT Condensed Light" pitchFamily="34" charset="0"/>
              </a:rPr>
              <a:t>Page </a:t>
            </a:r>
            <a:fld id="{AEF1D9D0-5E10-46CE-BD45-BB7F7E57398F}" type="slidenum">
              <a:rPr lang="en-US" altLang="en-US" sz="1200" b="0" i="0" smtClean="0">
                <a:solidFill>
                  <a:schemeClr val="tx1"/>
                </a:solidFill>
                <a:latin typeface="Abadi MT Condensed Light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i="0">
              <a:solidFill>
                <a:schemeClr val="tx1"/>
              </a:solidFill>
              <a:latin typeface="Abadi MT Condensed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31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156615" y="8855077"/>
            <a:ext cx="693998" cy="25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60" tIns="44781" rIns="87960" bIns="44781">
            <a:spAutoFit/>
          </a:bodyPr>
          <a:lstStyle>
            <a:lvl1pPr defTabSz="874713"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74713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i="0">
                <a:solidFill>
                  <a:schemeClr val="tx1"/>
                </a:solidFill>
                <a:latin typeface="Abadi MT Condensed Light" pitchFamily="34" charset="0"/>
              </a:rPr>
              <a:t>Page </a:t>
            </a:r>
            <a:fld id="{7F4E5E1D-46B8-4FEF-BE23-53E8BF8F35A7}" type="slidenum">
              <a:rPr lang="en-US" altLang="en-US" sz="1200" b="0" i="0" smtClean="0">
                <a:solidFill>
                  <a:schemeClr val="tx1"/>
                </a:solidFill>
                <a:latin typeface="Abadi MT Condensed Light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i="0">
              <a:solidFill>
                <a:schemeClr val="tx1"/>
              </a:solidFill>
              <a:latin typeface="Abadi MT Condensed Light" pitchFamily="34" charset="0"/>
            </a:endParaRPr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4850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2" y="4416427"/>
            <a:ext cx="5140325" cy="418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59" tIns="44781" rIns="91159" bIns="44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Press The Slide Show Button To View This Template In A Demonstration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3277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badi MT Condensed Light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23" tIns="45912" rIns="91823" bIns="45912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22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29"/>
          <p:cNvSpPr>
            <a:spLocks noChangeShapeType="1"/>
          </p:cNvSpPr>
          <p:nvPr/>
        </p:nvSpPr>
        <p:spPr bwMode="auto">
          <a:xfrm>
            <a:off x="382588" y="6292850"/>
            <a:ext cx="8382000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1030"/>
          <p:cNvSpPr txBox="1">
            <a:spLocks noChangeArrowheads="1"/>
          </p:cNvSpPr>
          <p:nvPr/>
        </p:nvSpPr>
        <p:spPr bwMode="auto">
          <a:xfrm>
            <a:off x="1814513" y="214313"/>
            <a:ext cx="5464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/>
              <a:t>171</a:t>
            </a:r>
            <a:r>
              <a:rPr lang="en-US" altLang="en-US" baseline="30000"/>
              <a:t>st</a:t>
            </a:r>
            <a:r>
              <a:rPr lang="en-US" altLang="en-US"/>
              <a:t> Air Refueling Wing</a:t>
            </a:r>
          </a:p>
        </p:txBody>
      </p:sp>
      <p:sp>
        <p:nvSpPr>
          <p:cNvPr id="6" name="Line 1031"/>
          <p:cNvSpPr>
            <a:spLocks noChangeShapeType="1"/>
          </p:cNvSpPr>
          <p:nvPr/>
        </p:nvSpPr>
        <p:spPr bwMode="auto">
          <a:xfrm>
            <a:off x="381000" y="984250"/>
            <a:ext cx="8382000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038"/>
          <p:cNvSpPr txBox="1">
            <a:spLocks noChangeArrowheads="1"/>
          </p:cNvSpPr>
          <p:nvPr userDrawn="1"/>
        </p:nvSpPr>
        <p:spPr bwMode="auto">
          <a:xfrm>
            <a:off x="620713" y="6403975"/>
            <a:ext cx="79136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800">
                <a:latin typeface="Century Schoolbook" pitchFamily="18" charset="0"/>
              </a:rPr>
              <a:t>Unrivaled Global Reach for America … Always Ready!</a:t>
            </a:r>
          </a:p>
        </p:txBody>
      </p:sp>
      <p:sp>
        <p:nvSpPr>
          <p:cNvPr id="11" name="Rectangle 17"/>
          <p:cNvSpPr>
            <a:spLocks noChangeArrowheads="1"/>
          </p:cNvSpPr>
          <p:nvPr userDrawn="1"/>
        </p:nvSpPr>
        <p:spPr bwMode="auto">
          <a:xfrm>
            <a:off x="4348163" y="1954213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318915" name="Rectangle 1027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322388" y="5086350"/>
            <a:ext cx="6489700" cy="1082675"/>
          </a:xfrm>
          <a:ln w="9525"/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</a:t>
            </a:r>
          </a:p>
          <a:p>
            <a:r>
              <a:rPr lang="en-US"/>
              <a:t>Master Subtitle Style</a:t>
            </a:r>
          </a:p>
        </p:txBody>
      </p:sp>
      <p:sp>
        <p:nvSpPr>
          <p:cNvPr id="1318916" name="Rectangle 1028"/>
          <p:cNvSpPr>
            <a:spLocks noGrp="1" noChangeArrowheads="1"/>
          </p:cNvSpPr>
          <p:nvPr userDrawn="1">
            <p:ph type="ctrTitle"/>
          </p:nvPr>
        </p:nvSpPr>
        <p:spPr>
          <a:xfrm>
            <a:off x="1806575" y="3863975"/>
            <a:ext cx="5518150" cy="10128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3534EE-7204-7F9E-2B7C-B23F760806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5326" y="1056220"/>
            <a:ext cx="2325005" cy="237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94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21400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783085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1327150"/>
            <a:ext cx="4164013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7888" y="1327150"/>
            <a:ext cx="4165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99166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614928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34615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368583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4"/>
          <p:cNvSpPr>
            <a:spLocks noChangeShapeType="1"/>
          </p:cNvSpPr>
          <p:nvPr/>
        </p:nvSpPr>
        <p:spPr bwMode="auto">
          <a:xfrm>
            <a:off x="379413" y="1231900"/>
            <a:ext cx="8385175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510588" y="6534150"/>
            <a:ext cx="633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17118C07-6DAC-4EDA-9A90-EF9C5EF039C0}" type="slidenum">
              <a:rPr lang="en-US" altLang="en-US" sz="1400" smtClean="0"/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400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382588" y="6292850"/>
            <a:ext cx="8382000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1475" y="1327150"/>
            <a:ext cx="8482013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31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41425" y="25400"/>
            <a:ext cx="6640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596901" y="6403975"/>
            <a:ext cx="79136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800">
                <a:latin typeface="Century Schoolbook" pitchFamily="18" charset="0"/>
              </a:rPr>
              <a:t>Fueling our Nation, our Communities, our Future</a:t>
            </a:r>
          </a:p>
        </p:txBody>
      </p:sp>
      <p:pic>
        <p:nvPicPr>
          <p:cNvPr id="3" name="Picture 9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985" y="150018"/>
            <a:ext cx="893762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03D6F3-5ED5-099A-0A42-56EC250020C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34253" y="125667"/>
            <a:ext cx="925295" cy="94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87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8" r:id="rId5"/>
    <p:sldLayoutId id="2147483739" r:id="rId6"/>
    <p:sldLayoutId id="2147483741" r:id="rId7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80000"/>
        <a:buFont typeface="Wingdings" pitchFamily="2" charset="2"/>
        <a:buChar char="n"/>
        <a:defRPr sz="2400" b="1">
          <a:solidFill>
            <a:srgbClr val="000066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135000"/>
        <a:buChar char="•"/>
        <a:defRPr sz="2200" b="1">
          <a:solidFill>
            <a:srgbClr val="000066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85000"/>
        <a:buFont typeface="Wingdings" pitchFamily="2" charset="2"/>
        <a:buChar char="w"/>
        <a:defRPr sz="2000" b="1">
          <a:solidFill>
            <a:srgbClr val="000066"/>
          </a:solidFill>
          <a:latin typeface="+mn-lt"/>
        </a:defRPr>
      </a:lvl3pPr>
      <a:lvl4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b="1">
          <a:solidFill>
            <a:srgbClr val="000066"/>
          </a:solidFill>
          <a:latin typeface="+mn-lt"/>
        </a:defRPr>
      </a:lvl4pPr>
      <a:lvl5pPr marL="17145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5pPr>
      <a:lvl6pPr marL="21717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6pPr>
      <a:lvl7pPr marL="26289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7pPr>
      <a:lvl8pPr marL="30861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8pPr>
      <a:lvl9pPr marL="35433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ex.wagner.3@us.af.mi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amie.l.salaki.nfg@mail.mil" TargetMode="External"/><Relationship Id="rId2" Type="http://schemas.openxmlformats.org/officeDocument/2006/relationships/hyperlink" Target="mailto:ng.pa.paarng.list.jfhq-g1-mfep@mail.mi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eaa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2060"/>
                </a:solidFill>
                <a:latin typeface="Gill Sans" charset="0"/>
              </a:rPr>
              <a:t>MSgt Alex Wagner</a:t>
            </a:r>
          </a:p>
          <a:p>
            <a:pPr>
              <a:lnSpc>
                <a:spcPct val="80000"/>
              </a:lnSpc>
            </a:pPr>
            <a:r>
              <a:rPr lang="en-US" altLang="en-US" sz="2000" b="0" u="sng" dirty="0">
                <a:solidFill>
                  <a:srgbClr val="002060"/>
                </a:solidFill>
                <a:latin typeface="Gill Sans" charset="0"/>
              </a:rPr>
              <a:t>Email:</a:t>
            </a:r>
            <a:r>
              <a:rPr lang="en-US" altLang="en-US" sz="2000" b="0" dirty="0">
                <a:solidFill>
                  <a:srgbClr val="002060"/>
                </a:solidFill>
                <a:latin typeface="Gill Sans" charset="0"/>
              </a:rPr>
              <a:t> </a:t>
            </a:r>
            <a:r>
              <a:rPr lang="en-US" altLang="en-US" sz="2000" b="0" dirty="0">
                <a:solidFill>
                  <a:srgbClr val="002060"/>
                </a:solidFill>
                <a:latin typeface="Gill Sans" charset="0"/>
                <a:hlinkClick r:id="rId3"/>
              </a:rPr>
              <a:t>alex.wagner.3@us.af.mil</a:t>
            </a:r>
            <a:endParaRPr lang="en-US" altLang="en-US" sz="2000" b="0" dirty="0">
              <a:solidFill>
                <a:srgbClr val="002060"/>
              </a:solidFill>
              <a:latin typeface="Gill Sans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000" b="0" u="sng" dirty="0">
                <a:solidFill>
                  <a:srgbClr val="002060"/>
                </a:solidFill>
                <a:latin typeface="Gill Sans" charset="0"/>
              </a:rPr>
              <a:t>Cell / Office: </a:t>
            </a:r>
            <a:r>
              <a:rPr lang="en-US" altLang="en-US" sz="2000" b="0" dirty="0">
                <a:solidFill>
                  <a:srgbClr val="002060"/>
                </a:solidFill>
                <a:latin typeface="Gill Sans" charset="0"/>
              </a:rPr>
              <a:t>412-313-7509 / 412-776-7636</a:t>
            </a:r>
            <a:endParaRPr lang="en-US" altLang="en-US" sz="2000" dirty="0">
              <a:solidFill>
                <a:srgbClr val="00206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06575" y="3863975"/>
            <a:ext cx="5518150" cy="1222375"/>
          </a:xfrm>
        </p:spPr>
        <p:txBody>
          <a:bodyPr/>
          <a:lstStyle/>
          <a:p>
            <a:r>
              <a:rPr lang="en-US" sz="3200" b="0" dirty="0">
                <a:solidFill>
                  <a:srgbClr val="002060"/>
                </a:solidFill>
                <a:latin typeface="Gill Sans" charset="0"/>
              </a:rPr>
              <a:t>Military Family Education Plan</a:t>
            </a:r>
            <a:br>
              <a:rPr lang="en-US" sz="3200" b="0" dirty="0">
                <a:solidFill>
                  <a:srgbClr val="002060"/>
                </a:solidFill>
                <a:latin typeface="Gill Sans" charset="0"/>
              </a:rPr>
            </a:br>
            <a:r>
              <a:rPr lang="en-US" sz="3200" b="0" dirty="0">
                <a:solidFill>
                  <a:srgbClr val="002060"/>
                </a:solidFill>
                <a:latin typeface="Gill Sans" charset="0"/>
              </a:rPr>
              <a:t>MFEP</a:t>
            </a:r>
            <a:br>
              <a:rPr lang="en-US" sz="2000" b="0" dirty="0">
                <a:solidFill>
                  <a:schemeClr val="tx1"/>
                </a:solidFill>
                <a:latin typeface="Gill Sans" charset="0"/>
              </a:rPr>
            </a:b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39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F97DD-D021-F4BA-FAB7-C555DF167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Dependent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05E53-93C4-458F-DC12-B7942C480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Complete an online MFEP application annually.</a:t>
            </a:r>
          </a:p>
          <a:p>
            <a:endParaRPr lang="en-US" sz="2000" b="0" dirty="0"/>
          </a:p>
          <a:p>
            <a:r>
              <a:rPr lang="en-US" sz="2000" b="0" dirty="0"/>
              <a:t>Notify the Education Office if any changes to the original application occur by completing the Change of Enrollment Form (MFEP-3).</a:t>
            </a:r>
          </a:p>
          <a:p>
            <a:endParaRPr lang="en-US" sz="2000" b="0" dirty="0"/>
          </a:p>
          <a:p>
            <a:r>
              <a:rPr lang="en-US" sz="2000" b="0" dirty="0"/>
              <a:t>Possible changes could be: attending a different school, change in tuition costs, adding/dropping classes, and a change of address or mobilization.</a:t>
            </a:r>
          </a:p>
          <a:p>
            <a:endParaRPr lang="en-US" sz="2000" b="0" dirty="0"/>
          </a:p>
          <a:p>
            <a:pPr marL="0" indent="0">
              <a:buNone/>
            </a:pP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</a:rPr>
              <a:t>*** Detailed Instructions / How To Guides located on the 171 ARW </a:t>
            </a:r>
            <a:r>
              <a:rPr lang="en-US" sz="2000" b="0" dirty="0" err="1">
                <a:solidFill>
                  <a:srgbClr val="FF0000"/>
                </a:solidFill>
                <a:highlight>
                  <a:srgbClr val="FFFF00"/>
                </a:highlight>
              </a:rPr>
              <a:t>Sharepoint</a:t>
            </a: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</a:rPr>
              <a:t>. Wing Staff </a:t>
            </a: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 Recruiting &amp; Retention  Retention Announcements  </a:t>
            </a:r>
            <a:r>
              <a:rPr lang="en-US" sz="2000" b="0" u="sng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“Apply for EAP or MFEP”</a:t>
            </a: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 ***</a:t>
            </a:r>
            <a:endParaRPr lang="en-US" sz="2000" b="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64517366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29FC5-E9E9-61D2-FDAA-7958A4C76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MFEP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5BC55-811D-15E6-227E-98AC41BC3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MFEP Org Box: </a:t>
            </a:r>
            <a:r>
              <a:rPr lang="en-US" sz="2000" b="0" dirty="0">
                <a:hlinkClick r:id="rId2"/>
              </a:rPr>
              <a:t>ng.pa.paarng.list.jfhq-g1-mfep@mail.mil</a:t>
            </a:r>
            <a:r>
              <a:rPr lang="en-US" sz="2000" b="0" dirty="0"/>
              <a:t> </a:t>
            </a:r>
          </a:p>
          <a:p>
            <a:endParaRPr lang="en-US" sz="2000" b="0" dirty="0"/>
          </a:p>
          <a:p>
            <a:r>
              <a:rPr lang="en-US" sz="2000" b="0" dirty="0"/>
              <a:t>MFEP Administrator:</a:t>
            </a:r>
          </a:p>
          <a:p>
            <a:pPr lvl="1"/>
            <a:r>
              <a:rPr lang="en-US" sz="1800" b="0" u="sng" dirty="0"/>
              <a:t>Jamie Salaki:</a:t>
            </a:r>
          </a:p>
          <a:p>
            <a:pPr lvl="1"/>
            <a:r>
              <a:rPr lang="en-US" sz="1800" b="0" dirty="0"/>
              <a:t>717-954-3386</a:t>
            </a:r>
          </a:p>
          <a:p>
            <a:pPr lvl="1"/>
            <a:r>
              <a:rPr lang="en-US" sz="1800" b="0" dirty="0">
                <a:hlinkClick r:id="rId3"/>
              </a:rPr>
              <a:t>Jamie.l.salaki.nfg@mail.mil</a:t>
            </a:r>
            <a:r>
              <a:rPr lang="en-US" sz="1800" b="0" dirty="0"/>
              <a:t> </a:t>
            </a:r>
          </a:p>
          <a:p>
            <a:pPr marL="406400" lvl="1" indent="0">
              <a:buNone/>
            </a:pPr>
            <a:endParaRPr lang="en-US" sz="1800" b="0" dirty="0"/>
          </a:p>
          <a:p>
            <a:r>
              <a:rPr lang="en-US" sz="2000" b="0" dirty="0"/>
              <a:t>171 ARW Retention Office:</a:t>
            </a:r>
          </a:p>
          <a:p>
            <a:pPr lvl="1"/>
            <a:r>
              <a:rPr lang="en-US" sz="2000" b="0" dirty="0"/>
              <a:t>412-776-7636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46657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A1085-8A9F-8927-311F-FD5AB04D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B9BFB-D98A-2937-5031-E660FC669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  <a:p>
            <a:r>
              <a:rPr lang="en-US" b="0" dirty="0"/>
              <a:t>PMR 621-5 PNG EAP &amp; MFEP (04 Aug 22)</a:t>
            </a:r>
          </a:p>
        </p:txBody>
      </p:sp>
    </p:spTree>
    <p:extLst>
      <p:ext uri="{BB962C8B-B14F-4D97-AF65-F5344CB8AC3E}">
        <p14:creationId xmlns:p14="http://schemas.microsoft.com/office/powerpoint/2010/main" val="214742371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52912-0540-9E3F-084C-06425D1D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A0DC28B-E8FB-ED90-970D-CC89E63BDF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1307" y="1544659"/>
            <a:ext cx="3565674" cy="4348141"/>
          </a:xfrm>
        </p:spPr>
      </p:pic>
    </p:spTree>
    <p:extLst>
      <p:ext uri="{BB962C8B-B14F-4D97-AF65-F5344CB8AC3E}">
        <p14:creationId xmlns:p14="http://schemas.microsoft.com/office/powerpoint/2010/main" val="106820088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5A936-5AAA-74A2-81F9-0911279AF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Military Family Education Program (MFEP)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E4C5E-F0DB-BA12-FF76-B0F05D92C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MFEP is state funded program.</a:t>
            </a:r>
          </a:p>
          <a:p>
            <a:endParaRPr lang="en-US" sz="2000" b="0" dirty="0"/>
          </a:p>
          <a:p>
            <a:r>
              <a:rPr lang="en-US" sz="2000" b="0" dirty="0"/>
              <a:t> It provides educational assistance for dependents of eligible members of the Pennsylvania National Guard. </a:t>
            </a:r>
          </a:p>
          <a:p>
            <a:endParaRPr lang="en-US" sz="2000" b="0" dirty="0"/>
          </a:p>
          <a:p>
            <a:r>
              <a:rPr lang="en-US" sz="2000" b="0" dirty="0"/>
              <a:t>MFEP funding is awarded regardless of financial need. The amount of each award will be </a:t>
            </a:r>
            <a:r>
              <a:rPr lang="en-US" sz="2000" b="0" u="sng" dirty="0"/>
              <a:t>based on enrollment status</a:t>
            </a:r>
            <a:r>
              <a:rPr lang="en-US" sz="2000" b="0" dirty="0"/>
              <a:t>, </a:t>
            </a:r>
            <a:r>
              <a:rPr lang="en-US" sz="2000" b="0" dirty="0">
                <a:highlight>
                  <a:srgbClr val="FFFF00"/>
                </a:highlight>
              </a:rPr>
              <a:t>(full-time or part-time) </a:t>
            </a:r>
            <a:r>
              <a:rPr lang="en-US" sz="2000" b="0" dirty="0"/>
              <a:t>and on the tuition charged / capped at the PA State System of Higher Education Schools (PASSHE) </a:t>
            </a:r>
          </a:p>
          <a:p>
            <a:endParaRPr lang="en-US" sz="2000" b="0" dirty="0"/>
          </a:p>
          <a:p>
            <a:r>
              <a:rPr lang="en-US" sz="2000" b="0" dirty="0"/>
              <a:t>Flat full- time tuition rate plus the technology fee, which is $4,097.00 per semester for the 2022-2023 academic year.</a:t>
            </a:r>
          </a:p>
        </p:txBody>
      </p:sp>
    </p:spTree>
    <p:extLst>
      <p:ext uri="{BB962C8B-B14F-4D97-AF65-F5344CB8AC3E}">
        <p14:creationId xmlns:p14="http://schemas.microsoft.com/office/powerpoint/2010/main" val="335841957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C751E-10E2-C2A8-4AE0-EA893AB35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AEB3A-C8E0-3CAE-705F-D7A058B98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Members </a:t>
            </a:r>
            <a:r>
              <a:rPr lang="en-US" sz="2000" u="sng" dirty="0"/>
              <a:t>must have completed </a:t>
            </a:r>
            <a:r>
              <a:rPr lang="en-US" sz="2000" b="0" dirty="0"/>
              <a:t>an initial contract and then commit to a </a:t>
            </a:r>
            <a:r>
              <a:rPr lang="en-US" sz="2000" b="0" dirty="0">
                <a:highlight>
                  <a:srgbClr val="FFFF00"/>
                </a:highlight>
              </a:rPr>
              <a:t>six-year service agreement with the PA National Guard</a:t>
            </a:r>
            <a:r>
              <a:rPr lang="en-US" sz="2000" b="0" dirty="0"/>
              <a:t> and sign a Statement of Understanding (MFEP Form-1) </a:t>
            </a:r>
          </a:p>
          <a:p>
            <a:r>
              <a:rPr lang="en-US" sz="2000" b="0" dirty="0"/>
              <a:t>Member </a:t>
            </a:r>
            <a:r>
              <a:rPr lang="en-US" sz="2000" u="sng" dirty="0"/>
              <a:t>cannot</a:t>
            </a:r>
            <a:r>
              <a:rPr lang="en-US" sz="2000" b="0" dirty="0"/>
              <a:t> be in a MFEP and EAP contract at the same period of service.</a:t>
            </a:r>
          </a:p>
          <a:p>
            <a:r>
              <a:rPr lang="en-US" sz="2000" b="0" dirty="0"/>
              <a:t>Be an active satisfactory participant in the PA National Guard in </a:t>
            </a:r>
            <a:r>
              <a:rPr lang="en-US" sz="2000" b="0" u="sng" dirty="0"/>
              <a:t>good standing </a:t>
            </a:r>
          </a:p>
          <a:p>
            <a:r>
              <a:rPr lang="en-US" sz="2000" u="sng" dirty="0">
                <a:highlight>
                  <a:srgbClr val="FFFF00"/>
                </a:highlight>
              </a:rPr>
              <a:t>Good Standing </a:t>
            </a:r>
            <a:r>
              <a:rPr lang="en-US" sz="2000" b="0" dirty="0"/>
              <a:t>= Less than 9 AWOLS in any 1–year period, and no suspension of favorable action flags).</a:t>
            </a:r>
          </a:p>
          <a:p>
            <a:r>
              <a:rPr lang="en-US" sz="2000" b="0" dirty="0"/>
              <a:t>Be enrolled in a degree-granting or certificate-granting curriculum, course of study or training program at a school located in Pennsylvania and approved by the Pennsylvania Higher Education Assistance Agency (PHEAA). There are </a:t>
            </a:r>
            <a:r>
              <a:rPr lang="en-US" sz="2000" b="0" u="sng" dirty="0"/>
              <a:t>approximately 400 schools</a:t>
            </a:r>
            <a:r>
              <a:rPr lang="en-US" sz="20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793826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AF75D-699E-6498-9AA6-E63275299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Service Obligations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830CA8-CE71-A83D-F952-E9AFB91B3A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774" y="1692998"/>
            <a:ext cx="8688451" cy="4191756"/>
          </a:xfrm>
        </p:spPr>
      </p:pic>
    </p:spTree>
    <p:extLst>
      <p:ext uri="{BB962C8B-B14F-4D97-AF65-F5344CB8AC3E}">
        <p14:creationId xmlns:p14="http://schemas.microsoft.com/office/powerpoint/2010/main" val="154031622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9A1FC-833F-E99D-901A-44A759552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22344-316D-0DF4-D43B-46AC1A841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u="sng" dirty="0">
                <a:highlight>
                  <a:srgbClr val="FFFF00"/>
                </a:highlight>
              </a:rPr>
              <a:t>Full-time Grants</a:t>
            </a:r>
            <a:r>
              <a:rPr lang="en-US" sz="2000" b="0" dirty="0">
                <a:highlight>
                  <a:srgbClr val="FFFF00"/>
                </a:highlight>
              </a:rPr>
              <a:t> </a:t>
            </a:r>
            <a:r>
              <a:rPr lang="en-US" sz="2000" b="0" dirty="0"/>
              <a:t>– The tuition plus technology fee or $4,097.00 </a:t>
            </a:r>
            <a:r>
              <a:rPr lang="en-US" sz="2000" b="0" u="sng" dirty="0"/>
              <a:t>whichever is less per semester</a:t>
            </a:r>
            <a:r>
              <a:rPr lang="en-US" sz="2000" b="0" dirty="0"/>
              <a:t> (Full-time students must take 12 or more credits per semester).</a:t>
            </a:r>
          </a:p>
          <a:p>
            <a:endParaRPr lang="en-US" sz="2000" b="0" dirty="0"/>
          </a:p>
          <a:p>
            <a:r>
              <a:rPr lang="en-US" sz="2000" b="0" u="sng" dirty="0">
                <a:highlight>
                  <a:srgbClr val="FFFF00"/>
                </a:highlight>
              </a:rPr>
              <a:t>Part-time Grants</a:t>
            </a:r>
            <a:r>
              <a:rPr lang="en-US" sz="2000" b="0" dirty="0">
                <a:highlight>
                  <a:srgbClr val="FFFF00"/>
                </a:highlight>
              </a:rPr>
              <a:t> </a:t>
            </a:r>
            <a:r>
              <a:rPr lang="en-US" sz="2000" b="0" dirty="0"/>
              <a:t>- For dependents who may or may not possess a baccalaureate degree - The tuition &amp; technology fee per credit or the $342 per credit tuition &amp; technology rate charged by PASSHE, </a:t>
            </a:r>
            <a:r>
              <a:rPr lang="en-US" sz="2000" b="0" u="sng" dirty="0"/>
              <a:t>whichever is less per semester </a:t>
            </a:r>
            <a:r>
              <a:rPr lang="en-US" sz="2000" b="0" dirty="0"/>
              <a:t>(Part-time students can be funded up to 11 credits per semester).</a:t>
            </a:r>
          </a:p>
          <a:p>
            <a:endParaRPr lang="en-US" sz="2000" b="0" dirty="0"/>
          </a:p>
          <a:p>
            <a:r>
              <a:rPr lang="en-US" sz="2000" b="0" dirty="0"/>
              <a:t>Funding is limited to 10 full-time semesters or 120 part-time credits.</a:t>
            </a:r>
          </a:p>
        </p:txBody>
      </p:sp>
    </p:spTree>
    <p:extLst>
      <p:ext uri="{BB962C8B-B14F-4D97-AF65-F5344CB8AC3E}">
        <p14:creationId xmlns:p14="http://schemas.microsoft.com/office/powerpoint/2010/main" val="18445673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3F139-02AF-4FD5-D006-220E4F94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System of Higher Education Schools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0DACB-80A0-7371-D936-2997453E61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Bloomsburg</a:t>
            </a:r>
          </a:p>
          <a:p>
            <a:r>
              <a:rPr lang="en-US" dirty="0"/>
              <a:t>California </a:t>
            </a:r>
          </a:p>
          <a:p>
            <a:r>
              <a:rPr lang="en-US" dirty="0"/>
              <a:t>Cheyney </a:t>
            </a:r>
          </a:p>
          <a:p>
            <a:r>
              <a:rPr lang="en-US" dirty="0"/>
              <a:t>Clarion </a:t>
            </a:r>
          </a:p>
          <a:p>
            <a:r>
              <a:rPr lang="en-US" dirty="0"/>
              <a:t>East Stroudsburg</a:t>
            </a:r>
          </a:p>
          <a:p>
            <a:r>
              <a:rPr lang="en-US" dirty="0"/>
              <a:t> Edinboro </a:t>
            </a:r>
          </a:p>
          <a:p>
            <a:r>
              <a:rPr lang="en-US" dirty="0"/>
              <a:t>Indiana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BEE781-F9C2-796E-FB10-95770E0973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Kutztown </a:t>
            </a:r>
          </a:p>
          <a:p>
            <a:r>
              <a:rPr lang="en-US" dirty="0"/>
              <a:t>Lock Haven </a:t>
            </a:r>
          </a:p>
          <a:p>
            <a:r>
              <a:rPr lang="en-US" dirty="0"/>
              <a:t>Mansfield </a:t>
            </a:r>
          </a:p>
          <a:p>
            <a:r>
              <a:rPr lang="en-US" dirty="0"/>
              <a:t>Millersville </a:t>
            </a:r>
          </a:p>
          <a:p>
            <a:r>
              <a:rPr lang="en-US" dirty="0"/>
              <a:t>Shippensburg </a:t>
            </a:r>
          </a:p>
          <a:p>
            <a:r>
              <a:rPr lang="en-US" dirty="0"/>
              <a:t>Slippery Rock  </a:t>
            </a:r>
          </a:p>
          <a:p>
            <a:r>
              <a:rPr lang="en-US" dirty="0"/>
              <a:t>West Chester</a:t>
            </a:r>
          </a:p>
        </p:txBody>
      </p:sp>
    </p:spTree>
    <p:extLst>
      <p:ext uri="{BB962C8B-B14F-4D97-AF65-F5344CB8AC3E}">
        <p14:creationId xmlns:p14="http://schemas.microsoft.com/office/powerpoint/2010/main" val="364293048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76A40-899B-7454-DA25-2A40D7924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Non-State System of Higher Education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EC707-BF61-BEC7-2796-F6931D7E8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Capped at $ 4,097.00 per / semester for Full-Time.</a:t>
            </a:r>
          </a:p>
          <a:p>
            <a:endParaRPr lang="en-US" dirty="0"/>
          </a:p>
          <a:p>
            <a:r>
              <a:rPr lang="en-US" dirty="0"/>
              <a:t>Capped at $342.00 per / credit Part-Time</a:t>
            </a:r>
          </a:p>
          <a:p>
            <a:endParaRPr lang="en-US" dirty="0"/>
          </a:p>
          <a:p>
            <a:r>
              <a:rPr lang="en-US" dirty="0"/>
              <a:t>Schools w/ in PA that have higher tuition will only receive the above capped maximums. </a:t>
            </a:r>
          </a:p>
          <a:p>
            <a:endParaRPr lang="en-US" dirty="0"/>
          </a:p>
          <a:p>
            <a:r>
              <a:rPr lang="en-US" dirty="0"/>
              <a:t>School must still be within the state of Pennsylvania</a:t>
            </a:r>
          </a:p>
          <a:p>
            <a:pPr lvl="1"/>
            <a:r>
              <a:rPr lang="en-US" u="sng" dirty="0"/>
              <a:t>CANNOT</a:t>
            </a:r>
            <a:r>
              <a:rPr lang="en-US" dirty="0"/>
              <a:t> be utilized in another state</a:t>
            </a:r>
          </a:p>
          <a:p>
            <a:pPr marL="4064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35993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7957F-D882-DD2A-0914-A1D9CD9D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33072-01F9-ACFD-81E2-A9E12035A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To apply for MFEP, you must complete an online application (MFEP form 2). </a:t>
            </a:r>
          </a:p>
          <a:p>
            <a:endParaRPr lang="en-US" sz="2000" b="0" dirty="0"/>
          </a:p>
          <a:p>
            <a:r>
              <a:rPr lang="en-US" sz="2000" b="0" dirty="0"/>
              <a:t>First time users must also complete MFEP Family Promissory note.</a:t>
            </a:r>
          </a:p>
          <a:p>
            <a:endParaRPr lang="en-US" sz="2000" b="0" dirty="0"/>
          </a:p>
          <a:p>
            <a:r>
              <a:rPr lang="en-US" sz="2000" b="0" dirty="0"/>
              <a:t> Eligible service members will be able to log on to </a:t>
            </a:r>
            <a:r>
              <a:rPr lang="en-US" sz="2000" b="0" dirty="0">
                <a:highlight>
                  <a:srgbClr val="FFFF00"/>
                </a:highlight>
                <a:hlinkClick r:id="rId2"/>
              </a:rPr>
              <a:t>www.pheaa.org</a:t>
            </a:r>
            <a:r>
              <a:rPr lang="en-US" sz="2000" b="0" dirty="0"/>
              <a:t>  and sign in as a student to complete the application and assign the benefit to their dependents.</a:t>
            </a:r>
          </a:p>
          <a:p>
            <a:endParaRPr lang="en-US" sz="2000" b="0" dirty="0"/>
          </a:p>
          <a:p>
            <a:pPr marL="0" indent="0">
              <a:buNone/>
            </a:pP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</a:rPr>
              <a:t>*** Detailed Instructions / How To Guides located on the 171 ARW </a:t>
            </a:r>
            <a:r>
              <a:rPr lang="en-US" sz="2000" b="0" dirty="0" err="1">
                <a:solidFill>
                  <a:srgbClr val="FF0000"/>
                </a:solidFill>
                <a:highlight>
                  <a:srgbClr val="FFFF00"/>
                </a:highlight>
              </a:rPr>
              <a:t>Sharepoint</a:t>
            </a: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</a:rPr>
              <a:t>. Wing Staff </a:t>
            </a: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 Recruiting &amp; Retention  Retention Announcements  </a:t>
            </a:r>
            <a:r>
              <a:rPr lang="en-US" sz="2000" b="0" u="sng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“Apply for EAP or MFEP”</a:t>
            </a: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 ***</a:t>
            </a:r>
            <a:endParaRPr lang="en-US" sz="2000" b="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93130131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0FCD-C142-F9DD-39DF-0A92AC932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20C65-19ED-5A3A-AD29-31995EFD6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Apply for the benefit.</a:t>
            </a:r>
          </a:p>
          <a:p>
            <a:endParaRPr lang="en-US" sz="2000" b="0" dirty="0"/>
          </a:p>
          <a:p>
            <a:r>
              <a:rPr lang="en-US" sz="2000" b="0" dirty="0"/>
              <a:t>Be an active satisfactory participant in the PA National Guard </a:t>
            </a:r>
            <a:r>
              <a:rPr lang="en-US" sz="2000" b="0" dirty="0">
                <a:highlight>
                  <a:srgbClr val="FFFF00"/>
                </a:highlight>
              </a:rPr>
              <a:t>(Less than 9 AWOLS in any 1– year period).</a:t>
            </a:r>
          </a:p>
          <a:p>
            <a:pPr marL="0" indent="0">
              <a:buNone/>
            </a:pPr>
            <a:endParaRPr lang="en-US" sz="2000" b="0" dirty="0">
              <a:highlight>
                <a:srgbClr val="FFFF00"/>
              </a:highlight>
            </a:endParaRPr>
          </a:p>
          <a:p>
            <a:r>
              <a:rPr lang="en-US" sz="2000" b="0" dirty="0"/>
              <a:t>Be a member in good standing. A member whose status is subject to a flag is not a member in good standing, making that member not eligible for MFEP.</a:t>
            </a:r>
          </a:p>
        </p:txBody>
      </p:sp>
    </p:spTree>
    <p:extLst>
      <p:ext uri="{BB962C8B-B14F-4D97-AF65-F5344CB8AC3E}">
        <p14:creationId xmlns:p14="http://schemas.microsoft.com/office/powerpoint/2010/main" val="397388553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AMC2003_Template (adjusted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MC2003_Template (adjusted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MC2003_Template (adjusted) 1">
        <a:dk1>
          <a:srgbClr val="000066"/>
        </a:dk1>
        <a:lt1>
          <a:srgbClr val="FFFFFF"/>
        </a:lt1>
        <a:dk2>
          <a:srgbClr val="000066"/>
        </a:dk2>
        <a:lt2>
          <a:srgbClr val="111111"/>
        </a:lt2>
        <a:accent1>
          <a:srgbClr val="00FF00"/>
        </a:accent1>
        <a:accent2>
          <a:srgbClr val="3333CC"/>
        </a:accent2>
        <a:accent3>
          <a:srgbClr val="FFFFFF"/>
        </a:accent3>
        <a:accent4>
          <a:srgbClr val="000056"/>
        </a:accent4>
        <a:accent5>
          <a:srgbClr val="AAFFAA"/>
        </a:accent5>
        <a:accent6>
          <a:srgbClr val="2D2DB9"/>
        </a:accent6>
        <a:hlink>
          <a:srgbClr val="0099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DFCA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CAB7"/>
      </a:accent6>
      <a:hlink>
        <a:srgbClr val="FCFEB9"/>
      </a:hlink>
      <a:folHlink>
        <a:srgbClr val="E3B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3A99B5BFF5124C81A2A99292D36BD8" ma:contentTypeVersion="2" ma:contentTypeDescription="Create a new document." ma:contentTypeScope="" ma:versionID="1138da238d0d600a2b9e47c2040f979b">
  <xsd:schema xmlns:xsd="http://www.w3.org/2001/XMLSchema" xmlns:xs="http://www.w3.org/2001/XMLSchema" xmlns:p="http://schemas.microsoft.com/office/2006/metadata/properties" xmlns:ns2="6f8ebd7e-9b50-44d7-9a94-44e426fd1706" targetNamespace="http://schemas.microsoft.com/office/2006/metadata/properties" ma:root="true" ma:fieldsID="fdc0f37949adb28a4cf2bc26f882cdb5" ns2:_="">
    <xsd:import namespace="6f8ebd7e-9b50-44d7-9a94-44e426fd17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ebd7e-9b50-44d7-9a94-44e426fd17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F209CF-C5A1-4FA5-804D-3742013A26BE}">
  <ds:schemaRefs>
    <ds:schemaRef ds:uri="6f8ebd7e-9b50-44d7-9a94-44e426fd170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FD5893C-24D4-4F28-AE04-2474DDC6E3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A76529-BF28-4395-B45F-582CBBE9CD45}">
  <ds:schemaRefs>
    <ds:schemaRef ds:uri="6f8ebd7e-9b50-44d7-9a94-44e426fd170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G:\Command AV\AMC2003_Template (adjusted).pot</Template>
  <TotalTime>679</TotalTime>
  <Words>732</Words>
  <Application>Microsoft Office PowerPoint</Application>
  <PresentationFormat>On-screen Show (4:3)</PresentationFormat>
  <Paragraphs>85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Abadi MT Condensed Light</vt:lpstr>
      <vt:lpstr>Arial</vt:lpstr>
      <vt:lpstr>Century Schoolbook</vt:lpstr>
      <vt:lpstr>Gill Sans</vt:lpstr>
      <vt:lpstr>Wingdings</vt:lpstr>
      <vt:lpstr>1_AMC2003_Template (adjusted)</vt:lpstr>
      <vt:lpstr>Military Family Education Plan MFEP </vt:lpstr>
      <vt:lpstr>Military Family Education Program (MFEP)</vt:lpstr>
      <vt:lpstr>Eligibility Requirements</vt:lpstr>
      <vt:lpstr>Initial Service Obligations</vt:lpstr>
      <vt:lpstr>Attendance Rates</vt:lpstr>
      <vt:lpstr>State System of Higher Education Schools</vt:lpstr>
      <vt:lpstr>Non-State System of Higher Education schools</vt:lpstr>
      <vt:lpstr>Application Process</vt:lpstr>
      <vt:lpstr>Member Responsibility</vt:lpstr>
      <vt:lpstr>Dependent Responsibility</vt:lpstr>
      <vt:lpstr>MFEP Assistance</vt:lpstr>
      <vt:lpstr>References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IS 36-POINT, TIMES NEW ROMAN, ALL CAPS, AND BOLD</dc:title>
  <dc:creator>Niyonzigira, Rachel SSgt USAF ANG 171 CS/SCOS</dc:creator>
  <cp:lastModifiedBy>WAGNER, ALEX J MSgt USAF ANG 171 ARW/SMT</cp:lastModifiedBy>
  <cp:revision>35</cp:revision>
  <cp:lastPrinted>2023-03-02T23:25:34Z</cp:lastPrinted>
  <dcterms:created xsi:type="dcterms:W3CDTF">1997-09-18T17:12:20Z</dcterms:created>
  <dcterms:modified xsi:type="dcterms:W3CDTF">2023-04-06T18:41:21Z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0x010100BF3A99B5BFF5124C81A2A99292D36BD8</vt:lpwstr>
  </property>
</Properties>
</file>